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notesMasterIdLst>
    <p:notesMasterId r:id="rId3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33" Type="http://schemas.openxmlformats.org/officeDocument/2006/relationships/theme" Target="theme/theme1.xml"/><Relationship Id="rId3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pptx.cc" TargetMode="External"/><Relationship Id="rId1" Type="http://schemas.openxmlformats.org/officeDocument/2006/relationships/image" Target="../media/Slide-1-image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svg"/><Relationship Id="rId4" Type="http://schemas.openxmlformats.org/officeDocument/2006/relationships/image" Target="../media/image-10-4.png"/><Relationship Id="rId5" Type="http://schemas.openxmlformats.org/officeDocument/2006/relationships/image" Target="../media/image-10-5.svg"/><Relationship Id="rId6" Type="http://schemas.openxmlformats.org/officeDocument/2006/relationships/image" Target="../media/image-10-6.png"/><Relationship Id="rId7" Type="http://schemas.openxmlformats.org/officeDocument/2006/relationships/image" Target="../media/image-10-7.svg"/><Relationship Id="rId8" Type="http://schemas.openxmlformats.org/officeDocument/2006/relationships/image" Target="../media/image-10-8.png"/><Relationship Id="rId9" Type="http://schemas.openxmlformats.org/officeDocument/2006/relationships/image" Target="../media/image-10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svg"/><Relationship Id="rId4" Type="http://schemas.openxmlformats.org/officeDocument/2006/relationships/image" Target="../media/image-12-4.png"/><Relationship Id="rId5" Type="http://schemas.openxmlformats.org/officeDocument/2006/relationships/image" Target="../media/image-12-5.svg"/><Relationship Id="rId6" Type="http://schemas.openxmlformats.org/officeDocument/2006/relationships/image" Target="../media/image-12-6.png"/><Relationship Id="rId7" Type="http://schemas.openxmlformats.org/officeDocument/2006/relationships/image" Target="../media/image-12-7.svg"/><Relationship Id="rId8" Type="http://schemas.openxmlformats.org/officeDocument/2006/relationships/image" Target="../media/image-12-8.png"/><Relationship Id="rId9" Type="http://schemas.openxmlformats.org/officeDocument/2006/relationships/image" Target="../media/image-12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svg"/><Relationship Id="rId4" Type="http://schemas.openxmlformats.org/officeDocument/2006/relationships/image" Target="../media/image-14-4.png"/><Relationship Id="rId5" Type="http://schemas.openxmlformats.org/officeDocument/2006/relationships/image" Target="../media/image-14-5.svg"/><Relationship Id="rId6" Type="http://schemas.openxmlformats.org/officeDocument/2006/relationships/image" Target="../media/image-14-6.png"/><Relationship Id="rId7" Type="http://schemas.openxmlformats.org/officeDocument/2006/relationships/image" Target="../media/image-14-7.svg"/><Relationship Id="rId8" Type="http://schemas.openxmlformats.org/officeDocument/2006/relationships/image" Target="../media/image-14-8.png"/><Relationship Id="rId9" Type="http://schemas.openxmlformats.org/officeDocument/2006/relationships/image" Target="../media/image-14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svg"/><Relationship Id="rId4" Type="http://schemas.openxmlformats.org/officeDocument/2006/relationships/image" Target="../media/image-15-4.png"/><Relationship Id="rId5" Type="http://schemas.openxmlformats.org/officeDocument/2006/relationships/image" Target="../media/image-15-5.svg"/><Relationship Id="rId6" Type="http://schemas.openxmlformats.org/officeDocument/2006/relationships/image" Target="../media/image-15-6.png"/><Relationship Id="rId7" Type="http://schemas.openxmlformats.org/officeDocument/2006/relationships/image" Target="../media/image-15-7.svg"/><Relationship Id="rId8" Type="http://schemas.openxmlformats.org/officeDocument/2006/relationships/image" Target="../media/image-15-8.png"/><Relationship Id="rId9" Type="http://schemas.openxmlformats.org/officeDocument/2006/relationships/image" Target="../media/image-15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svg"/><Relationship Id="rId4" Type="http://schemas.openxmlformats.org/officeDocument/2006/relationships/image" Target="../media/image-17-4.png"/><Relationship Id="rId5" Type="http://schemas.openxmlformats.org/officeDocument/2006/relationships/image" Target="../media/image-17-5.svg"/><Relationship Id="rId6" Type="http://schemas.openxmlformats.org/officeDocument/2006/relationships/image" Target="../media/image-17-6.png"/><Relationship Id="rId7" Type="http://schemas.openxmlformats.org/officeDocument/2006/relationships/image" Target="../media/image-17-7.svg"/><Relationship Id="rId8" Type="http://schemas.openxmlformats.org/officeDocument/2006/relationships/image" Target="../media/image-17-8.png"/><Relationship Id="rId9" Type="http://schemas.openxmlformats.org/officeDocument/2006/relationships/image" Target="../media/image-17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svg"/><Relationship Id="rId4" Type="http://schemas.openxmlformats.org/officeDocument/2006/relationships/image" Target="../media/image-19-4.png"/><Relationship Id="rId5" Type="http://schemas.openxmlformats.org/officeDocument/2006/relationships/image" Target="../media/image-19-5.svg"/><Relationship Id="rId6" Type="http://schemas.openxmlformats.org/officeDocument/2006/relationships/image" Target="../media/image-19-6.png"/><Relationship Id="rId7" Type="http://schemas.openxmlformats.org/officeDocument/2006/relationships/image" Target="../media/image-19-7.svg"/><Relationship Id="rId8" Type="http://schemas.openxmlformats.org/officeDocument/2006/relationships/image" Target="../media/image-19-8.png"/><Relationship Id="rId9" Type="http://schemas.openxmlformats.org/officeDocument/2006/relationships/image" Target="../media/image-19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svg"/><Relationship Id="rId4" Type="http://schemas.openxmlformats.org/officeDocument/2006/relationships/image" Target="../media/image-20-4.png"/><Relationship Id="rId5" Type="http://schemas.openxmlformats.org/officeDocument/2006/relationships/image" Target="../media/image-20-5.svg"/><Relationship Id="rId6" Type="http://schemas.openxmlformats.org/officeDocument/2006/relationships/image" Target="../media/image-20-6.png"/><Relationship Id="rId7" Type="http://schemas.openxmlformats.org/officeDocument/2006/relationships/image" Target="../media/image-20-7.svg"/><Relationship Id="rId8" Type="http://schemas.openxmlformats.org/officeDocument/2006/relationships/image" Target="../media/image-20-8.png"/><Relationship Id="rId9" Type="http://schemas.openxmlformats.org/officeDocument/2006/relationships/image" Target="../media/image-20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image" Target="../media/image-21-4.png"/><Relationship Id="rId5" Type="http://schemas.openxmlformats.org/officeDocument/2006/relationships/image" Target="../media/image-2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svg"/><Relationship Id="rId4" Type="http://schemas.openxmlformats.org/officeDocument/2006/relationships/image" Target="../media/image-22-4.png"/><Relationship Id="rId5" Type="http://schemas.openxmlformats.org/officeDocument/2006/relationships/image" Target="../media/image-22-5.svg"/><Relationship Id="rId6" Type="http://schemas.openxmlformats.org/officeDocument/2006/relationships/image" Target="../media/image-22-6.png"/><Relationship Id="rId7" Type="http://schemas.openxmlformats.org/officeDocument/2006/relationships/image" Target="../media/image-22-7.svg"/><Relationship Id="rId8" Type="http://schemas.openxmlformats.org/officeDocument/2006/relationships/image" Target="../media/image-22-8.png"/><Relationship Id="rId9" Type="http://schemas.openxmlformats.org/officeDocument/2006/relationships/image" Target="../media/image-22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svg"/><Relationship Id="rId4" Type="http://schemas.openxmlformats.org/officeDocument/2006/relationships/image" Target="../media/image-24-4.png"/><Relationship Id="rId5" Type="http://schemas.openxmlformats.org/officeDocument/2006/relationships/image" Target="../media/image-24-5.svg"/><Relationship Id="rId6" Type="http://schemas.openxmlformats.org/officeDocument/2006/relationships/image" Target="../media/image-24-6.png"/><Relationship Id="rId7" Type="http://schemas.openxmlformats.org/officeDocument/2006/relationships/image" Target="../media/image-24-7.svg"/><Relationship Id="rId8" Type="http://schemas.openxmlformats.org/officeDocument/2006/relationships/image" Target="../media/image-24-8.png"/><Relationship Id="rId9" Type="http://schemas.openxmlformats.org/officeDocument/2006/relationships/image" Target="../media/image-24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image" Target="../media/image-25-2.png"/><Relationship Id="rId3" Type="http://schemas.openxmlformats.org/officeDocument/2006/relationships/image" Target="../media/image-25-3.svg"/><Relationship Id="rId4" Type="http://schemas.openxmlformats.org/officeDocument/2006/relationships/image" Target="../media/image-25-4.png"/><Relationship Id="rId5" Type="http://schemas.openxmlformats.org/officeDocument/2006/relationships/image" Target="../media/image-25-5.svg"/><Relationship Id="rId6" Type="http://schemas.openxmlformats.org/officeDocument/2006/relationships/image" Target="../media/image-25-6.png"/><Relationship Id="rId7" Type="http://schemas.openxmlformats.org/officeDocument/2006/relationships/image" Target="../media/image-25-7.svg"/><Relationship Id="rId8" Type="http://schemas.openxmlformats.org/officeDocument/2006/relationships/image" Target="../media/image-25-8.png"/><Relationship Id="rId9" Type="http://schemas.openxmlformats.org/officeDocument/2006/relationships/image" Target="../media/image-25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image" Target="../media/image-26-4.png"/><Relationship Id="rId5" Type="http://schemas.openxmlformats.org/officeDocument/2006/relationships/image" Target="../media/image-2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image" Target="../media/image-27-2.png"/><Relationship Id="rId3" Type="http://schemas.openxmlformats.org/officeDocument/2006/relationships/image" Target="../media/image-27-3.svg"/><Relationship Id="rId4" Type="http://schemas.openxmlformats.org/officeDocument/2006/relationships/image" Target="../media/image-27-4.png"/><Relationship Id="rId5" Type="http://schemas.openxmlformats.org/officeDocument/2006/relationships/image" Target="../media/image-27-5.svg"/><Relationship Id="rId6" Type="http://schemas.openxmlformats.org/officeDocument/2006/relationships/image" Target="../media/image-27-6.png"/><Relationship Id="rId7" Type="http://schemas.openxmlformats.org/officeDocument/2006/relationships/image" Target="../media/image-27-7.svg"/><Relationship Id="rId8" Type="http://schemas.openxmlformats.org/officeDocument/2006/relationships/image" Target="../media/image-27-8.png"/><Relationship Id="rId9" Type="http://schemas.openxmlformats.org/officeDocument/2006/relationships/image" Target="../media/image-27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image" Target="../media/image-4-4.png"/><Relationship Id="rId5" Type="http://schemas.openxmlformats.org/officeDocument/2006/relationships/image" Target="../media/image-4-5.svg"/><Relationship Id="rId6" Type="http://schemas.openxmlformats.org/officeDocument/2006/relationships/image" Target="../media/image-4-6.png"/><Relationship Id="rId7" Type="http://schemas.openxmlformats.org/officeDocument/2006/relationships/image" Target="../media/image-4-7.svg"/><Relationship Id="rId8" Type="http://schemas.openxmlformats.org/officeDocument/2006/relationships/image" Target="../media/image-4-8.png"/><Relationship Id="rId9" Type="http://schemas.openxmlformats.org/officeDocument/2006/relationships/image" Target="../media/image-4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4.png"/><Relationship Id="rId5" Type="http://schemas.openxmlformats.org/officeDocument/2006/relationships/image" Target="../media/image-5-5.svg"/><Relationship Id="rId6" Type="http://schemas.openxmlformats.org/officeDocument/2006/relationships/image" Target="../media/image-5-6.png"/><Relationship Id="rId7" Type="http://schemas.openxmlformats.org/officeDocument/2006/relationships/image" Target="../media/image-5-7.svg"/><Relationship Id="rId8" Type="http://schemas.openxmlformats.org/officeDocument/2006/relationships/image" Target="../media/image-5-8.png"/><Relationship Id="rId9" Type="http://schemas.openxmlformats.org/officeDocument/2006/relationships/image" Target="../media/image-5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svg"/><Relationship Id="rId6" Type="http://schemas.openxmlformats.org/officeDocument/2006/relationships/image" Target="../media/image-7-6.png"/><Relationship Id="rId7" Type="http://schemas.openxmlformats.org/officeDocument/2006/relationships/image" Target="../media/image-7-7.svg"/><Relationship Id="rId8" Type="http://schemas.openxmlformats.org/officeDocument/2006/relationships/image" Target="../media/image-7-8.png"/><Relationship Id="rId9" Type="http://schemas.openxmlformats.org/officeDocument/2006/relationships/image" Target="../media/image-7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svg"/><Relationship Id="rId4" Type="http://schemas.openxmlformats.org/officeDocument/2006/relationships/image" Target="../media/image-9-4.png"/><Relationship Id="rId5" Type="http://schemas.openxmlformats.org/officeDocument/2006/relationships/image" Target="../media/image-9-5.svg"/><Relationship Id="rId6" Type="http://schemas.openxmlformats.org/officeDocument/2006/relationships/image" Target="../media/image-9-6.png"/><Relationship Id="rId7" Type="http://schemas.openxmlformats.org/officeDocument/2006/relationships/image" Target="../media/image-9-7.svg"/><Relationship Id="rId8" Type="http://schemas.openxmlformats.org/officeDocument/2006/relationships/image" Target="../media/image-9-8.png"/><Relationship Id="rId9" Type="http://schemas.openxmlformats.org/officeDocument/2006/relationships/image" Target="../media/image-9-9.sv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06140" y="1664780"/>
            <a:ext cx="5931719" cy="1631204"/>
          </a:xfrm>
          <a:prstGeom prst="rect">
            <a:avLst/>
          </a:prstGeom>
          <a:noFill/>
          <a:ln/>
          <a:effectLst>
            <a:outerShdw sx="100000" sy="100000" kx="0" ky="0" algn="bl" rotWithShape="0" blurRad="19050" dist="38100" dir="2700000">
              <a:srgbClr val="808080">
                <a:alpha val="100000"/>
              </a:srgbClr>
            </a:outerShdw>
          </a:effectLst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6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2549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2024年度销售工作总结及2025计划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752651" y="3227812"/>
            <a:ext cx="1819349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2549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汇报人：</a:t>
            </a:r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u="sng" dirty="0">
                <a:solidFill>
                  <a:srgbClr val="2549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pptx.cc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新客户开发成果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58368" y="2849891"/>
            <a:ext cx="1949302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新增客户数量与质量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03050" y="2849891"/>
            <a:ext cx="194610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新客户开发策略成效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58368" y="3307091"/>
            <a:ext cx="1949302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2024年新增了一定数量的客户，且这些新客户具有较高的质量，具备较强的购买力和合作潜力。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03050" y="3307091"/>
            <a:ext cx="194610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公司采用的新客户开发策略取得了良好的成效，通过精准的市场定位、有效的营销活动和优质的客户服务，吸引了众多新客户。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689952" y="2849891"/>
            <a:ext cx="188204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新客户行业分布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31639" y="2849891"/>
            <a:ext cx="188703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新客户合作的稳定性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689952" y="3307091"/>
            <a:ext cx="1930400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新客户广泛分布于多个行业，如制造业、服务业、科技行业等，拓宽了公司的市场覆盖面。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731639" y="3307091"/>
            <a:ext cx="1887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大部分新客户与公司保持了良好的合作关系，合作的稳定性较高，为公司的持续发展提供了保障。</a:t>
            </a:r>
            <a:endParaRPr lang="en-US" sz="150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48" y="1668496"/>
            <a:ext cx="1193209" cy="1181395"/>
          </a:xfrm>
          <a:prstGeom prst="rect">
            <a:avLst/>
          </a:prstGeom>
        </p:spPr>
      </p:pic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15" y="1668496"/>
            <a:ext cx="1193209" cy="1181395"/>
          </a:xfrm>
          <a:prstGeom prst="rect">
            <a:avLst/>
          </a:prstGeom>
        </p:spPr>
      </p:pic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9" y="1668496"/>
            <a:ext cx="1193209" cy="1181395"/>
          </a:xfrm>
          <a:prstGeom prst="rect">
            <a:avLst/>
          </a:prstGeom>
        </p:spPr>
      </p:pic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8554" y="1668496"/>
            <a:ext cx="1193209" cy="1181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销售团队能力提升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72898" y="3714189"/>
            <a:ext cx="2450214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经过培训和实践，团队成员的销售技巧有了明显的进步，能够更好地与客户沟通，挖掘客户需求，促成交易。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85473" y="1165210"/>
            <a:ext cx="2249377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团队专业培训情况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31618" y="32569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团队销售技巧的进步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11636" y="1622410"/>
            <a:ext cx="2397051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为提升团队的专业能力，公司组织了多次专业培训，涵盖产品知识、销售技巧、市场分析等多个方面。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076063" y="1851010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团队成员之间的协作更加默契，信息共享更加及时，工作流程更加顺畅，从而提高了团队的整体协作效率。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138327" y="1393810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团队协作效率的提高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539639" y="34855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团队成员的业绩表现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39639" y="3895533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团队成员的个人业绩表现优异，大部分成员都完成或超额完成了销售任务，为公司的销售业绩增长做出了重要贡献。</a:t>
            </a:r>
            <a:endParaRPr lang="en-US" sz="1500" dirty="0"/>
          </a:p>
        </p:txBody>
      </p:sp>
      <p:pic>
        <p:nvPicPr>
          <p:cNvPr id="12" name="Image 0" descr="https://aippt.yongxianweilai.top/2ea7c7ba-433c-11ef-8eea-0242ac17000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0" y="1454795"/>
            <a:ext cx="1356011" cy="1356011"/>
          </a:xfrm>
          <a:prstGeom prst="rect">
            <a:avLst/>
          </a:prstGeom>
        </p:spPr>
      </p:pic>
      <p:pic>
        <p:nvPicPr>
          <p:cNvPr id="13" name="Image 1" descr="https://aippt.yongxianweilai.top/2ee38d36-433c-11ef-8eea-0242ac17000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51" y="2496243"/>
            <a:ext cx="956313" cy="956313"/>
          </a:xfrm>
          <a:prstGeom prst="rect">
            <a:avLst/>
          </a:prstGeom>
        </p:spPr>
      </p:pic>
      <p:pic>
        <p:nvPicPr>
          <p:cNvPr id="14" name="Image 2" descr="https://aippt.yongxianweilai.top/2f1a8fe8-433c-11ef-8eea-0242ac17000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19" y="1758414"/>
            <a:ext cx="1066906" cy="1066906"/>
          </a:xfrm>
          <a:prstGeom prst="rect">
            <a:avLst/>
          </a:prstGeom>
        </p:spPr>
      </p:pic>
      <p:pic>
        <p:nvPicPr>
          <p:cNvPr id="15" name="Image 3" descr="https://aippt.yongxianweilai.top/2f5839e2-433c-11ef-8eea-0242ac17000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64" y="2974399"/>
            <a:ext cx="739790" cy="739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市场份额扩大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58368" y="2849891"/>
            <a:ext cx="194930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在主要市场的份额变化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03050" y="2849891"/>
            <a:ext cx="194610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市场份额扩大的原因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58368" y="3307091"/>
            <a:ext cx="1949302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在主要市场中，公司的市场份额有了明显的增长，进一步巩固了公司在市场中的地位。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03050" y="3307091"/>
            <a:ext cx="194610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市场份额扩大的原因主要包括产品竞争力的提升、有效的市场推广策略、良好的客户口碑以及销售团队的努力等。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689952" y="2849891"/>
            <a:ext cx="188204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与竞争对手的市场对比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31639" y="2849891"/>
            <a:ext cx="188703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市场份额扩大的可持续性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689952" y="3307091"/>
            <a:ext cx="1930400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与竞争对手相比，公司的市场份额呈现出上升趋势，在产品质量、价格、服务等方面具有一定的优势。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731639" y="3307091"/>
            <a:ext cx="188703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公司通过不断创新产品、优化服务、加强市场调研等措施，确保市场份额扩大具有可持续性，能够在未来市场竞争中保持优势。 </a:t>
            </a:r>
            <a:endParaRPr lang="en-US" sz="150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48" y="1668496"/>
            <a:ext cx="1193209" cy="1181395"/>
          </a:xfrm>
          <a:prstGeom prst="rect">
            <a:avLst/>
          </a:prstGeom>
        </p:spPr>
      </p:pic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15" y="1668496"/>
            <a:ext cx="1193209" cy="1181395"/>
          </a:xfrm>
          <a:prstGeom prst="rect">
            <a:avLst/>
          </a:prstGeom>
        </p:spPr>
      </p:pic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9" y="1668496"/>
            <a:ext cx="1193209" cy="1181395"/>
          </a:xfrm>
          <a:prstGeom prst="rect">
            <a:avLst/>
          </a:prstGeom>
        </p:spPr>
      </p:pic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8554" y="1668496"/>
            <a:ext cx="1193209" cy="11813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4739" y="3661469"/>
            <a:ext cx="886047" cy="708837"/>
          </a:xfrm>
          <a:custGeom>
            <a:avLst/>
            <a:gdLst/>
            <a:ahLst/>
            <a:cxnLst/>
            <a:rect l="l" t="t" r="r" b="b"/>
            <a:pathLst>
              <a:path w="886047" h="708837">
                <a:moveTo>
                  <a:pt x="886047" y="354419"/>
                </a:moveTo>
                <a:lnTo>
                  <a:pt x="708837" y="0"/>
                </a:lnTo>
                <a:lnTo>
                  <a:pt x="0" y="0"/>
                </a:lnTo>
                <a:lnTo>
                  <a:pt x="177209" y="354419"/>
                </a:lnTo>
                <a:lnTo>
                  <a:pt x="0" y="708837"/>
                </a:lnTo>
                <a:lnTo>
                  <a:pt x="708837" y="708837"/>
                </a:lnTo>
                <a:close/>
              </a:path>
            </a:pathLst>
          </a:custGeom>
          <a:solidFill>
            <a:srgbClr val="2549E2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2970331" y="3211672"/>
            <a:ext cx="3685953" cy="708837"/>
          </a:xfrm>
          <a:custGeom>
            <a:avLst/>
            <a:gdLst/>
            <a:ahLst/>
            <a:cxnLst/>
            <a:rect l="l" t="t" r="r" b="b"/>
            <a:pathLst>
              <a:path w="3685953" h="708837">
                <a:moveTo>
                  <a:pt x="88605" y="0"/>
                </a:moveTo>
                <a:lnTo>
                  <a:pt x="3597349" y="0"/>
                </a:lnTo>
                <a:quadBezTo>
                  <a:pt x="3685953" y="0"/>
                  <a:pt x="3685953" y="88605"/>
                </a:quadBezTo>
                <a:lnTo>
                  <a:pt x="3685953" y="620233"/>
                </a:lnTo>
                <a:quadBezTo>
                  <a:pt x="3685953" y="708837"/>
                  <a:pt x="3597349" y="708837"/>
                </a:quadBezTo>
                <a:lnTo>
                  <a:pt x="88605" y="708837"/>
                </a:lnTo>
                <a:quadBezTo>
                  <a:pt x="0" y="708837"/>
                  <a:pt x="0" y="620233"/>
                </a:quadBezTo>
                <a:lnTo>
                  <a:pt x="0" y="88605"/>
                </a:lnTo>
                <a:quadBezTo>
                  <a:pt x="0" y="0"/>
                  <a:pt x="88605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4" name="Text 2"/>
          <p:cNvSpPr/>
          <p:nvPr/>
        </p:nvSpPr>
        <p:spPr>
          <a:xfrm>
            <a:off x="3354284" y="2005153"/>
            <a:ext cx="2918047" cy="10881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29400" y="3162920"/>
            <a:ext cx="3508744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2024年度销售工作存在的问题与挑战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7199726" y="729246"/>
            <a:ext cx="1228651" cy="1157767"/>
          </a:xfrm>
          <a:custGeom>
            <a:avLst/>
            <a:gdLst/>
            <a:ahLst/>
            <a:cxnLst/>
            <a:rect l="l" t="t" r="r" b="b"/>
            <a:pathLst>
              <a:path w="1228651" h="1157767">
                <a:moveTo>
                  <a:pt x="614326" y="0"/>
                </a:moveTo>
                <a:cubicBezTo>
                  <a:pt x="953381" y="0"/>
                  <a:pt x="1228651" y="259389"/>
                  <a:pt x="1228651" y="578884"/>
                </a:cubicBezTo>
                <a:cubicBezTo>
                  <a:pt x="1228651" y="898378"/>
                  <a:pt x="953381" y="1157767"/>
                  <a:pt x="614326" y="1157767"/>
                </a:cubicBezTo>
                <a:cubicBezTo>
                  <a:pt x="275270" y="1157767"/>
                  <a:pt x="0" y="898378"/>
                  <a:pt x="0" y="578884"/>
                </a:cubicBezTo>
                <a:cubicBezTo>
                  <a:pt x="0" y="259389"/>
                  <a:pt x="275270" y="0"/>
                  <a:pt x="614326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  <p:sp>
        <p:nvSpPr>
          <p:cNvPr id="7" name="Shape 5"/>
          <p:cNvSpPr/>
          <p:nvPr/>
        </p:nvSpPr>
        <p:spPr>
          <a:xfrm>
            <a:off x="1759400" y="273936"/>
            <a:ext cx="1594884" cy="1412240"/>
          </a:xfrm>
          <a:custGeom>
            <a:avLst/>
            <a:gdLst/>
            <a:ahLst/>
            <a:cxnLst/>
            <a:rect l="l" t="t" r="r" b="b"/>
            <a:pathLst>
              <a:path w="1594884" h="1412240">
                <a:moveTo>
                  <a:pt x="797442" y="0"/>
                </a:moveTo>
                <a:cubicBezTo>
                  <a:pt x="1237562" y="0"/>
                  <a:pt x="1594884" y="316402"/>
                  <a:pt x="1594884" y="706120"/>
                </a:cubicBezTo>
                <a:cubicBezTo>
                  <a:pt x="1594884" y="1095838"/>
                  <a:pt x="1237562" y="1412240"/>
                  <a:pt x="797442" y="1412240"/>
                </a:cubicBezTo>
                <a:cubicBezTo>
                  <a:pt x="357322" y="1412240"/>
                  <a:pt x="0" y="1095838"/>
                  <a:pt x="0" y="706120"/>
                </a:cubicBezTo>
                <a:cubicBezTo>
                  <a:pt x="0" y="316402"/>
                  <a:pt x="357322" y="0"/>
                  <a:pt x="797442" y="0"/>
                </a:cubicBezTo>
                <a:close/>
              </a:path>
            </a:pathLst>
          </a:custGeom>
          <a:solidFill>
            <a:srgbClr val="1E4A8D">
              <a:alpha val="6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2598191" y="924176"/>
            <a:ext cx="744279" cy="767907"/>
          </a:xfrm>
          <a:custGeom>
            <a:avLst/>
            <a:gdLst/>
            <a:ahLst/>
            <a:cxnLst/>
            <a:rect l="l" t="t" r="r" b="b"/>
            <a:pathLst>
              <a:path w="744279" h="767907">
                <a:moveTo>
                  <a:pt x="372140" y="0"/>
                </a:moveTo>
                <a:cubicBezTo>
                  <a:pt x="577529" y="0"/>
                  <a:pt x="744279" y="172044"/>
                  <a:pt x="744279" y="383953"/>
                </a:cubicBezTo>
                <a:cubicBezTo>
                  <a:pt x="744279" y="595863"/>
                  <a:pt x="577529" y="767907"/>
                  <a:pt x="372140" y="767907"/>
                </a:cubicBezTo>
                <a:cubicBezTo>
                  <a:pt x="166750" y="767907"/>
                  <a:pt x="0" y="595863"/>
                  <a:pt x="0" y="383953"/>
                </a:cubicBezTo>
                <a:cubicBezTo>
                  <a:pt x="0" y="172044"/>
                  <a:pt x="166750" y="0"/>
                  <a:pt x="372140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市场竞争压力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竞争对手的策略与优势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部分竞争对手采取低价策略迅速吸引价格敏感型客户，同时在产品创新和服务优化上投入较大，形成了较强的市场竞争力。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市场份额被抢占情况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在某些重点区域和细分市场，竞争对手凭借其优势策略，抢占了一定比例的市场份额，导致公司市场占有率有所下降。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激烈的市场竞争使得销售难度增大，部分产品的销售价格被迫降低，导致销售业绩增长乏力，甚至部分区域出现业绩下滑。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竞争对销售业绩的影响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应对竞争的不足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公司在应对竞争时，反应速度不够及时，缺乏系统性的竞争应对策略，在价格调整和产品差异化竞争方面表现较弱。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客户流失问题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58368" y="2849891"/>
            <a:ext cx="1949302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流失客户的特征与原因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03050" y="2849891"/>
            <a:ext cx="194610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客户关系维护的漏洞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58368" y="3307091"/>
            <a:ext cx="1949302" cy="100584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流失客户多为长期合作的老客户和中小规模客户，主要原因包括竞争对手的优惠政策吸引、公司产品或服务未能满足客户需求以及客户自身业务调整等。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03050" y="3307091"/>
            <a:ext cx="194610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在客户关系维护方面，缺乏定期的客户回访和沟通机制，对客户需求变化的敏感度不够，未能及时提供个性化的服务和解决方案。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689952" y="2849891"/>
            <a:ext cx="188204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客户流失对销售的损失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31639" y="2849891"/>
            <a:ext cx="188703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减少客户流失的措施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689952" y="3307091"/>
            <a:ext cx="1930400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客户流失直接导致销售订单减少，销售额下降，同时增加了新客户开发成本，对销售业绩造成了较大的负面影响。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731639" y="3307091"/>
            <a:ext cx="188703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建立完善的客户关系管理系统，加强客户回访和沟通，及时了解客户需求和反馈，提供个性化的服务和优惠政策，增强客户忠诚度。</a:t>
            </a:r>
            <a:endParaRPr lang="en-US" sz="150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48" y="1668496"/>
            <a:ext cx="1193209" cy="1181395"/>
          </a:xfrm>
          <a:prstGeom prst="rect">
            <a:avLst/>
          </a:prstGeom>
        </p:spPr>
      </p:pic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15" y="1668496"/>
            <a:ext cx="1193209" cy="1181395"/>
          </a:xfrm>
          <a:prstGeom prst="rect">
            <a:avLst/>
          </a:prstGeom>
        </p:spPr>
      </p:pic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9" y="1668496"/>
            <a:ext cx="1193209" cy="1181395"/>
          </a:xfrm>
          <a:prstGeom prst="rect">
            <a:avLst/>
          </a:prstGeom>
        </p:spPr>
      </p:pic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8554" y="1668496"/>
            <a:ext cx="1193209" cy="118139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销售成本控制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72898" y="3714189"/>
            <a:ext cx="2450214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市场推广活动和销售人员的差旅费用是成本过高的主要环节，部分推广活动效果不佳，差旅费管理不够严格。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85473" y="1165210"/>
            <a:ext cx="2249377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销售费用的构成与变化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31618" y="32569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成本过高的销售环节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11636" y="1622410"/>
            <a:ext cx="2397051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销售费用主要包括市场推广费用、销售人员薪酬、差旅费等，其中市场推广费用占比较大且呈上升趋势。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076063" y="1851010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成本控制的难点在于平衡销售业绩和成本投入，同时缺乏有效的成本监控和分析机制，难以准确把握成本变化趋势。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138327" y="1393810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成本控制的难点与问题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539639" y="34855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降低销售成本的方向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39639" y="3895533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优化市场推广策略，提高推广活动的效果和投入产出比，加强差旅费管理，制定合理的费用标准和审批流程。</a:t>
            </a:r>
            <a:endParaRPr lang="en-US" sz="1500" dirty="0"/>
          </a:p>
        </p:txBody>
      </p:sp>
      <p:pic>
        <p:nvPicPr>
          <p:cNvPr id="12" name="Image 0" descr="https://aippt.yongxianweilai.top/2ea7c7ba-433c-11ef-8eea-0242ac17000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0" y="1454795"/>
            <a:ext cx="1356011" cy="1356011"/>
          </a:xfrm>
          <a:prstGeom prst="rect">
            <a:avLst/>
          </a:prstGeom>
        </p:spPr>
      </p:pic>
      <p:pic>
        <p:nvPicPr>
          <p:cNvPr id="13" name="Image 1" descr="https://aippt.yongxianweilai.top/2ee38d36-433c-11ef-8eea-0242ac17000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51" y="2496243"/>
            <a:ext cx="956313" cy="956313"/>
          </a:xfrm>
          <a:prstGeom prst="rect">
            <a:avLst/>
          </a:prstGeom>
        </p:spPr>
      </p:pic>
      <p:pic>
        <p:nvPicPr>
          <p:cNvPr id="14" name="Image 2" descr="https://aippt.yongxianweilai.top/2f1a8fe8-433c-11ef-8eea-0242ac17000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19" y="1758414"/>
            <a:ext cx="1066906" cy="1066906"/>
          </a:xfrm>
          <a:prstGeom prst="rect">
            <a:avLst/>
          </a:prstGeom>
        </p:spPr>
      </p:pic>
      <p:pic>
        <p:nvPicPr>
          <p:cNvPr id="15" name="Image 3" descr="https://aippt.yongxianweilai.top/2f5839e2-433c-11ef-8eea-0242ac17000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64" y="2974399"/>
            <a:ext cx="739790" cy="7397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销售策略执行偏差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策略制定与市场实际的差距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部分销售策略在制定时对市场变化和客户需求的预测不够准确，导致策略与市场实际情况存在一定差距。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策略在执行中的变形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在策略执行过程中，由于销售人员理解不一致、执行不到位等原因，导致策略出现变形，未能达到预期效果。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加强销售人员培训，提高其对销售策略的理解和执行能力，建立有效的沟通协调机制，及时调整策略以适应市场变化。 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纠正策略执行偏差的方法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影响策略执行的因素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影响策略执行的因素包括销售人员的专业能力和执行力、市场竞争环境变化、公司内部沟通协调不畅等。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4739" y="3661469"/>
            <a:ext cx="886047" cy="708837"/>
          </a:xfrm>
          <a:custGeom>
            <a:avLst/>
            <a:gdLst/>
            <a:ahLst/>
            <a:cxnLst/>
            <a:rect l="l" t="t" r="r" b="b"/>
            <a:pathLst>
              <a:path w="886047" h="708837">
                <a:moveTo>
                  <a:pt x="886047" y="354419"/>
                </a:moveTo>
                <a:lnTo>
                  <a:pt x="708837" y="0"/>
                </a:lnTo>
                <a:lnTo>
                  <a:pt x="0" y="0"/>
                </a:lnTo>
                <a:lnTo>
                  <a:pt x="177209" y="354419"/>
                </a:lnTo>
                <a:lnTo>
                  <a:pt x="0" y="708837"/>
                </a:lnTo>
                <a:lnTo>
                  <a:pt x="708837" y="708837"/>
                </a:lnTo>
                <a:close/>
              </a:path>
            </a:pathLst>
          </a:custGeom>
          <a:solidFill>
            <a:srgbClr val="2549E2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2970331" y="3211672"/>
            <a:ext cx="3685953" cy="708837"/>
          </a:xfrm>
          <a:custGeom>
            <a:avLst/>
            <a:gdLst/>
            <a:ahLst/>
            <a:cxnLst/>
            <a:rect l="l" t="t" r="r" b="b"/>
            <a:pathLst>
              <a:path w="3685953" h="708837">
                <a:moveTo>
                  <a:pt x="88605" y="0"/>
                </a:moveTo>
                <a:lnTo>
                  <a:pt x="3597349" y="0"/>
                </a:lnTo>
                <a:quadBezTo>
                  <a:pt x="3685953" y="0"/>
                  <a:pt x="3685953" y="88605"/>
                </a:quadBezTo>
                <a:lnTo>
                  <a:pt x="3685953" y="620233"/>
                </a:lnTo>
                <a:quadBezTo>
                  <a:pt x="3685953" y="708837"/>
                  <a:pt x="3597349" y="708837"/>
                </a:quadBezTo>
                <a:lnTo>
                  <a:pt x="88605" y="708837"/>
                </a:lnTo>
                <a:quadBezTo>
                  <a:pt x="0" y="708837"/>
                  <a:pt x="0" y="620233"/>
                </a:quadBezTo>
                <a:lnTo>
                  <a:pt x="0" y="88605"/>
                </a:lnTo>
                <a:quadBezTo>
                  <a:pt x="0" y="0"/>
                  <a:pt x="88605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4" name="Text 2"/>
          <p:cNvSpPr/>
          <p:nvPr/>
        </p:nvSpPr>
        <p:spPr>
          <a:xfrm>
            <a:off x="3354284" y="2005153"/>
            <a:ext cx="2918047" cy="10881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4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29400" y="3162920"/>
            <a:ext cx="3508744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2025年度销售工作目标与计划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7199726" y="729246"/>
            <a:ext cx="1228651" cy="1157767"/>
          </a:xfrm>
          <a:custGeom>
            <a:avLst/>
            <a:gdLst/>
            <a:ahLst/>
            <a:cxnLst/>
            <a:rect l="l" t="t" r="r" b="b"/>
            <a:pathLst>
              <a:path w="1228651" h="1157767">
                <a:moveTo>
                  <a:pt x="614326" y="0"/>
                </a:moveTo>
                <a:cubicBezTo>
                  <a:pt x="953381" y="0"/>
                  <a:pt x="1228651" y="259389"/>
                  <a:pt x="1228651" y="578884"/>
                </a:cubicBezTo>
                <a:cubicBezTo>
                  <a:pt x="1228651" y="898378"/>
                  <a:pt x="953381" y="1157767"/>
                  <a:pt x="614326" y="1157767"/>
                </a:cubicBezTo>
                <a:cubicBezTo>
                  <a:pt x="275270" y="1157767"/>
                  <a:pt x="0" y="898378"/>
                  <a:pt x="0" y="578884"/>
                </a:cubicBezTo>
                <a:cubicBezTo>
                  <a:pt x="0" y="259389"/>
                  <a:pt x="275270" y="0"/>
                  <a:pt x="614326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  <p:sp>
        <p:nvSpPr>
          <p:cNvPr id="7" name="Shape 5"/>
          <p:cNvSpPr/>
          <p:nvPr/>
        </p:nvSpPr>
        <p:spPr>
          <a:xfrm>
            <a:off x="1759400" y="273936"/>
            <a:ext cx="1594884" cy="1412240"/>
          </a:xfrm>
          <a:custGeom>
            <a:avLst/>
            <a:gdLst/>
            <a:ahLst/>
            <a:cxnLst/>
            <a:rect l="l" t="t" r="r" b="b"/>
            <a:pathLst>
              <a:path w="1594884" h="1412240">
                <a:moveTo>
                  <a:pt x="797442" y="0"/>
                </a:moveTo>
                <a:cubicBezTo>
                  <a:pt x="1237562" y="0"/>
                  <a:pt x="1594884" y="316402"/>
                  <a:pt x="1594884" y="706120"/>
                </a:cubicBezTo>
                <a:cubicBezTo>
                  <a:pt x="1594884" y="1095838"/>
                  <a:pt x="1237562" y="1412240"/>
                  <a:pt x="797442" y="1412240"/>
                </a:cubicBezTo>
                <a:cubicBezTo>
                  <a:pt x="357322" y="1412240"/>
                  <a:pt x="0" y="1095838"/>
                  <a:pt x="0" y="706120"/>
                </a:cubicBezTo>
                <a:cubicBezTo>
                  <a:pt x="0" y="316402"/>
                  <a:pt x="357322" y="0"/>
                  <a:pt x="797442" y="0"/>
                </a:cubicBezTo>
                <a:close/>
              </a:path>
            </a:pathLst>
          </a:custGeom>
          <a:solidFill>
            <a:srgbClr val="1E4A8D">
              <a:alpha val="60000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2598191" y="924176"/>
            <a:ext cx="744279" cy="767907"/>
          </a:xfrm>
          <a:custGeom>
            <a:avLst/>
            <a:gdLst/>
            <a:ahLst/>
            <a:cxnLst/>
            <a:rect l="l" t="t" r="r" b="b"/>
            <a:pathLst>
              <a:path w="744279" h="767907">
                <a:moveTo>
                  <a:pt x="372140" y="0"/>
                </a:moveTo>
                <a:cubicBezTo>
                  <a:pt x="577529" y="0"/>
                  <a:pt x="744279" y="172044"/>
                  <a:pt x="744279" y="383953"/>
                </a:cubicBezTo>
                <a:cubicBezTo>
                  <a:pt x="744279" y="595863"/>
                  <a:pt x="577529" y="767907"/>
                  <a:pt x="372140" y="767907"/>
                </a:cubicBezTo>
                <a:cubicBezTo>
                  <a:pt x="166750" y="767907"/>
                  <a:pt x="0" y="595863"/>
                  <a:pt x="0" y="383953"/>
                </a:cubicBezTo>
                <a:cubicBezTo>
                  <a:pt x="0" y="172044"/>
                  <a:pt x="166750" y="0"/>
                  <a:pt x="372140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销售目标设定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年度销售业绩目标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综合市场趋势、公司发展战略等因素，设定2025年度明确的销售业绩目标，以推动公司业务增长。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各区域销售目标分解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根据不同区域的市场潜力、销售历史数据等，将年度销售目标合理分解到各个区域，确保目标具有可操作性。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目标设定基于市场调研、行业动态、公司过往业绩等多方面数据，具有科学性和合理性，能够有效指导销售工作。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目标设定的依据与合理性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各产品销售目标规划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结合产品特性、市场需求等，为每一款产品制定具体的销售目标，优化产品销售结构。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4837" y="567005"/>
            <a:ext cx="2091070" cy="110899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NSimSun" pitchFamily="34" charset="0"/>
                <a:ea typeface="NSimSun" pitchFamily="34" charset="-122"/>
                <a:cs typeface="NSimSun" pitchFamily="34" charset="-120"/>
              </a:rPr>
              <a:t>目录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927395" y="1544391"/>
            <a:ext cx="697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1754372" y="1681551"/>
            <a:ext cx="304800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2024年度销售工作总体回顾 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927395" y="2375644"/>
            <a:ext cx="697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754372" y="2512804"/>
            <a:ext cx="3048000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2024年度销售工作亮点与成果 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927395" y="3257886"/>
            <a:ext cx="697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754372" y="3395046"/>
            <a:ext cx="30480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2024年度销售工作存在的问题与挑战 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4861442" y="1544391"/>
            <a:ext cx="697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676605" y="1681551"/>
            <a:ext cx="3083442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2025年度销售工作目标与计划 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4861442" y="2375644"/>
            <a:ext cx="697023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5712047" y="2512804"/>
            <a:ext cx="3048000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2025年度销售工作保障措施与风险应对 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市场拓展计划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58368" y="2849891"/>
            <a:ext cx="1949302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新市场的选择与分析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03050" y="2849891"/>
            <a:ext cx="194610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市场拓展的资源需求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58368" y="3307091"/>
            <a:ext cx="1949302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通过对市场规模、增长潜力、竞争程度等因素的分析，选择具有发展前景的新市场作为拓展方向。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03050" y="3307091"/>
            <a:ext cx="194610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明确市场拓展所需的资金、人力、物资等资源，为拓展计划的实施提供保障。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689952" y="2849891"/>
            <a:ext cx="188204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市场拓展的策略与方法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31639" y="2849891"/>
            <a:ext cx="188703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市场拓展的时间安排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689952" y="3307091"/>
            <a:ext cx="1930400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制定针对性的市场拓展策略，如广告宣传、参加展会、合作推广等，以提高公司在新市场的知名度和占有率。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731639" y="3307091"/>
            <a:ext cx="1887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制定详细的市场拓展时间计划，分阶段推进新市场的开发工作，确保各项任务按时完成。</a:t>
            </a:r>
            <a:endParaRPr lang="en-US" sz="150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48" y="1668496"/>
            <a:ext cx="1193209" cy="1181395"/>
          </a:xfrm>
          <a:prstGeom prst="rect">
            <a:avLst/>
          </a:prstGeom>
        </p:spPr>
      </p:pic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15" y="1668496"/>
            <a:ext cx="1193209" cy="1181395"/>
          </a:xfrm>
          <a:prstGeom prst="rect">
            <a:avLst/>
          </a:prstGeom>
        </p:spPr>
      </p:pic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9" y="1668496"/>
            <a:ext cx="1193209" cy="1181395"/>
          </a:xfrm>
          <a:prstGeom prst="rect">
            <a:avLst/>
          </a:prstGeom>
        </p:spPr>
      </p:pic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8554" y="1668496"/>
            <a:ext cx="1193209" cy="11813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客户关系管理计划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72898" y="3714189"/>
            <a:ext cx="2450214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建立完善的客户关怀体系，通过定期回访、节日问候、提供增值服务等方式，增强客户的满意度和忠诚度。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85473" y="1165210"/>
            <a:ext cx="2249377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客户分类与分级管理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31618" y="32569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客户关怀与维护措施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11636" y="1622410"/>
            <a:ext cx="2397051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根据客户的购买能力、购买频率、忠诚度等因素，对客户进行分类和分级，以便实施差异化的管理策略。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076063" y="1851010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制定具体的客户忠诚度提升措施，如会员制度、积分兑换、专属优惠等，激励客户持续购买公司产品。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138327" y="1393810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客户忠诚度提升计划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539639" y="34855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客户投诉处理机制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39639" y="3895533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建立高效的客户投诉处理流程，及时响应客户的投诉和建议，解决客户问题，维护公司的良好形象。</a:t>
            </a:r>
            <a:endParaRPr lang="en-US" sz="1500" dirty="0"/>
          </a:p>
        </p:txBody>
      </p:sp>
      <p:pic>
        <p:nvPicPr>
          <p:cNvPr id="12" name="Image 0" descr="https://aippt.yongxianweilai.top/2ea7c7ba-433c-11ef-8eea-0242ac17000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0" y="1454795"/>
            <a:ext cx="1356011" cy="1356011"/>
          </a:xfrm>
          <a:prstGeom prst="rect">
            <a:avLst/>
          </a:prstGeom>
        </p:spPr>
      </p:pic>
      <p:pic>
        <p:nvPicPr>
          <p:cNvPr id="13" name="Image 1" descr="https://aippt.yongxianweilai.top/2ee38d36-433c-11ef-8eea-0242ac17000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51" y="2496243"/>
            <a:ext cx="956313" cy="956313"/>
          </a:xfrm>
          <a:prstGeom prst="rect">
            <a:avLst/>
          </a:prstGeom>
        </p:spPr>
      </p:pic>
      <p:pic>
        <p:nvPicPr>
          <p:cNvPr id="14" name="Image 2" descr="https://aippt.yongxianweilai.top/2f1a8fe8-433c-11ef-8eea-0242ac17000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19" y="1758414"/>
            <a:ext cx="1066906" cy="1066906"/>
          </a:xfrm>
          <a:prstGeom prst="rect">
            <a:avLst/>
          </a:prstGeom>
        </p:spPr>
      </p:pic>
      <p:pic>
        <p:nvPicPr>
          <p:cNvPr id="15" name="Image 3" descr="https://aippt.yongxianweilai.top/2f5839e2-433c-11ef-8eea-0242ac17000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64" y="2974399"/>
            <a:ext cx="739790" cy="7397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销售团队建设计划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团队人员的招聘与选拔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根据销售工作的需求，制定合理的招聘标准，选拔具有专业知识和销售技能的人才加入销售团队。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团队培训与发展规划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为销售团队制定系统的培训计划，包括产品知识、销售技巧、沟通能力等方面的培训，提升团队整体素质。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注重团队文化建设，营造积极向上、团结协作的工作氛围，增强团队的凝聚力和战斗力。 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团队文化建设与凝聚力提升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团队激励与考核制度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建立科学的激励与考核制度，通过奖金、晋升、荣誉等方式激励销售人员积极工作，提高销售业绩。</a:t>
            </a:r>
            <a:endParaRPr lang="en-US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1995" y="3437319"/>
            <a:ext cx="1252279" cy="966381"/>
          </a:xfrm>
          <a:custGeom>
            <a:avLst/>
            <a:gdLst/>
            <a:ahLst/>
            <a:cxnLst/>
            <a:rect l="l" t="t" r="r" b="b"/>
            <a:pathLst>
              <a:path w="1252279" h="966381">
                <a:moveTo>
                  <a:pt x="1252279" y="483191"/>
                </a:moveTo>
                <a:lnTo>
                  <a:pt x="1001823" y="0"/>
                </a:lnTo>
                <a:lnTo>
                  <a:pt x="0" y="0"/>
                </a:lnTo>
                <a:lnTo>
                  <a:pt x="250456" y="483191"/>
                </a:lnTo>
                <a:lnTo>
                  <a:pt x="0" y="966381"/>
                </a:lnTo>
                <a:lnTo>
                  <a:pt x="1001823" y="966381"/>
                </a:lnTo>
                <a:close/>
              </a:path>
            </a:pathLst>
          </a:custGeom>
          <a:solidFill>
            <a:srgbClr val="2549E2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2970331" y="3211672"/>
            <a:ext cx="3685953" cy="708837"/>
          </a:xfrm>
          <a:custGeom>
            <a:avLst/>
            <a:gdLst/>
            <a:ahLst/>
            <a:cxnLst/>
            <a:rect l="l" t="t" r="r" b="b"/>
            <a:pathLst>
              <a:path w="3685953" h="708837">
                <a:moveTo>
                  <a:pt x="88605" y="0"/>
                </a:moveTo>
                <a:lnTo>
                  <a:pt x="3597349" y="0"/>
                </a:lnTo>
                <a:quadBezTo>
                  <a:pt x="3685953" y="0"/>
                  <a:pt x="3685953" y="88605"/>
                </a:quadBezTo>
                <a:lnTo>
                  <a:pt x="3685953" y="620233"/>
                </a:lnTo>
                <a:quadBezTo>
                  <a:pt x="3685953" y="708837"/>
                  <a:pt x="3597349" y="708837"/>
                </a:quadBezTo>
                <a:lnTo>
                  <a:pt x="88605" y="708837"/>
                </a:lnTo>
                <a:quadBezTo>
                  <a:pt x="0" y="708837"/>
                  <a:pt x="0" y="620233"/>
                </a:quadBezTo>
                <a:lnTo>
                  <a:pt x="0" y="88605"/>
                </a:lnTo>
                <a:quadBezTo>
                  <a:pt x="0" y="0"/>
                  <a:pt x="88605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4" name="Text 2"/>
          <p:cNvSpPr/>
          <p:nvPr/>
        </p:nvSpPr>
        <p:spPr>
          <a:xfrm>
            <a:off x="3354284" y="2005153"/>
            <a:ext cx="2918047" cy="10881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5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29400" y="3162920"/>
            <a:ext cx="3508744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2025年度销售工作保障措施与风险应对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7508646" y="581099"/>
            <a:ext cx="756093" cy="779721"/>
          </a:xfrm>
          <a:custGeom>
            <a:avLst/>
            <a:gdLst/>
            <a:ahLst/>
            <a:cxnLst/>
            <a:rect l="l" t="t" r="r" b="b"/>
            <a:pathLst>
              <a:path w="756093" h="779721">
                <a:moveTo>
                  <a:pt x="378047" y="0"/>
                </a:moveTo>
                <a:cubicBezTo>
                  <a:pt x="586696" y="0"/>
                  <a:pt x="756093" y="174691"/>
                  <a:pt x="756093" y="389860"/>
                </a:cubicBezTo>
                <a:cubicBezTo>
                  <a:pt x="756093" y="605030"/>
                  <a:pt x="586696" y="779721"/>
                  <a:pt x="378047" y="779721"/>
                </a:cubicBezTo>
                <a:cubicBezTo>
                  <a:pt x="169397" y="779721"/>
                  <a:pt x="0" y="605030"/>
                  <a:pt x="0" y="389860"/>
                </a:cubicBezTo>
                <a:cubicBezTo>
                  <a:pt x="0" y="174691"/>
                  <a:pt x="169397" y="0"/>
                  <a:pt x="378047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  <p:sp>
        <p:nvSpPr>
          <p:cNvPr id="7" name="Shape 5"/>
          <p:cNvSpPr/>
          <p:nvPr/>
        </p:nvSpPr>
        <p:spPr>
          <a:xfrm>
            <a:off x="6656284" y="226680"/>
            <a:ext cx="1217716" cy="1134140"/>
          </a:xfrm>
          <a:custGeom>
            <a:avLst/>
            <a:gdLst/>
            <a:ahLst/>
            <a:cxnLst/>
            <a:rect l="l" t="t" r="r" b="b"/>
            <a:pathLst>
              <a:path w="1217716" h="1134140">
                <a:moveTo>
                  <a:pt x="608858" y="0"/>
                </a:moveTo>
                <a:cubicBezTo>
                  <a:pt x="944896" y="0"/>
                  <a:pt x="1217716" y="254095"/>
                  <a:pt x="1217716" y="567070"/>
                </a:cubicBezTo>
                <a:cubicBezTo>
                  <a:pt x="1217716" y="880044"/>
                  <a:pt x="944896" y="1134140"/>
                  <a:pt x="608858" y="1134140"/>
                </a:cubicBezTo>
                <a:cubicBezTo>
                  <a:pt x="272820" y="1134140"/>
                  <a:pt x="0" y="880044"/>
                  <a:pt x="0" y="567070"/>
                </a:cubicBezTo>
                <a:cubicBezTo>
                  <a:pt x="0" y="254095"/>
                  <a:pt x="272820" y="0"/>
                  <a:pt x="608858" y="0"/>
                </a:cubicBezTo>
                <a:close/>
              </a:path>
            </a:pathLst>
          </a:custGeom>
          <a:solidFill>
            <a:srgbClr val="1E4A8D">
              <a:alpha val="60000"/>
            </a:srgbClr>
          </a:solidFill>
          <a:ln/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资源保障措施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资金资源的调配与支持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合理规划资金流向，确保重点项目和关键业务有充足的资金支持，同时优化资金的使用效率，降低资金成本。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人力资源的合理配置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根据销售业务的需求，科学安排人员岗位，确保各岗位人员具备相应的专业能力和经验，实现人力资源的最大化利用。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加大对销售相关技术的投入，如销售管理系统、数据分析工具等，提升销售工作的信息化水平和效率。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技术资源的投入与应用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物资资源的供应与管理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建立稳定的物资供应渠道，加强物资库存管理，确保物资的及时供应和质量稳定，避免因物资短缺影响销售工作。</a:t>
            </a:r>
            <a:endParaRPr lang="en-US" sz="1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制度保障措施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58368" y="2849891"/>
            <a:ext cx="1949302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销售管理制度的完善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03050" y="2849891"/>
            <a:ext cx="194610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销售绩效考核制度的健全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58368" y="3307091"/>
            <a:ext cx="1949302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修订和完善销售管理制度，明确各岗位的职责和权限，规范销售行为，确保销售工作的有序进行。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03050" y="3307091"/>
            <a:ext cx="194610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建立科学合理的绩效考核制度，将销售业绩与个人收入挂钩，激励销售人员积极开拓市场，提高销售业绩。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689952" y="2849891"/>
            <a:ext cx="188204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销售流程的优化与规范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31639" y="2849891"/>
            <a:ext cx="1887038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销售监督与审计机制的建立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689952" y="3307091"/>
            <a:ext cx="1930400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对销售流程进行全面梳理，去除繁琐环节，简化操作流程，提高销售工作的效率和客户满意度。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731639" y="3307091"/>
            <a:ext cx="188703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建立健全销售监督和审计机制，定期对销售工作进行检查和审计，及时发现问题并加以解决，防范销售风险。</a:t>
            </a:r>
            <a:endParaRPr lang="en-US" sz="150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48" y="1668496"/>
            <a:ext cx="1193209" cy="1181395"/>
          </a:xfrm>
          <a:prstGeom prst="rect">
            <a:avLst/>
          </a:prstGeom>
        </p:spPr>
      </p:pic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15" y="1668496"/>
            <a:ext cx="1193209" cy="1181395"/>
          </a:xfrm>
          <a:prstGeom prst="rect">
            <a:avLst/>
          </a:prstGeom>
        </p:spPr>
      </p:pic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9" y="1668496"/>
            <a:ext cx="1193209" cy="1181395"/>
          </a:xfrm>
          <a:prstGeom prst="rect">
            <a:avLst/>
          </a:prstGeom>
        </p:spPr>
      </p:pic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8554" y="1668496"/>
            <a:ext cx="1193209" cy="11813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风险识别与评估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72898" y="3714189"/>
            <a:ext cx="2450214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研究竞争对手的策略和优势，评估竞争风险对市场份额和销售业绩的影响，制定相应的应对措施。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85473" y="1165210"/>
            <a:ext cx="2249377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市场风险的类型与特征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31618" y="32569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竞争风险的程度与影响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11636" y="1622410"/>
            <a:ext cx="2397051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分析市场需求变化、市场竞争加剧、市场价格波动等市场风险的类型和特征，评估其对销售工作的影响程度。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076063" y="1851010"/>
            <a:ext cx="2395038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关注国家相关政策的变化，评估政策风险对销售工作的可能性和后果，提前做好应对准备。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138327" y="1393810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政策风险的可能性与后果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539639" y="34855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其他潜在风险的分析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39639" y="3895533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对可能影响销售工作的其他潜在风险，如自然灾害、社会事件等进行分析和评估，制定相应的风险应对方案。</a:t>
            </a:r>
            <a:endParaRPr lang="en-US" sz="1500" dirty="0"/>
          </a:p>
        </p:txBody>
      </p:sp>
      <p:pic>
        <p:nvPicPr>
          <p:cNvPr id="12" name="Image 0" descr="https://aippt.yongxianweilai.top/2ea7c7ba-433c-11ef-8eea-0242ac17000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0" y="1454795"/>
            <a:ext cx="1356011" cy="1356011"/>
          </a:xfrm>
          <a:prstGeom prst="rect">
            <a:avLst/>
          </a:prstGeom>
        </p:spPr>
      </p:pic>
      <p:pic>
        <p:nvPicPr>
          <p:cNvPr id="13" name="Image 1" descr="https://aippt.yongxianweilai.top/2ee38d36-433c-11ef-8eea-0242ac17000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51" y="2496243"/>
            <a:ext cx="956313" cy="956313"/>
          </a:xfrm>
          <a:prstGeom prst="rect">
            <a:avLst/>
          </a:prstGeom>
        </p:spPr>
      </p:pic>
      <p:pic>
        <p:nvPicPr>
          <p:cNvPr id="14" name="Image 2" descr="https://aippt.yongxianweilai.top/2f1a8fe8-433c-11ef-8eea-0242ac17000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19" y="1758414"/>
            <a:ext cx="1066906" cy="1066906"/>
          </a:xfrm>
          <a:prstGeom prst="rect">
            <a:avLst/>
          </a:prstGeom>
        </p:spPr>
      </p:pic>
      <p:pic>
        <p:nvPicPr>
          <p:cNvPr id="15" name="Image 3" descr="https://aippt.yongxianweilai.top/2f5839e2-433c-11ef-8eea-0242ac17000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64" y="2974399"/>
            <a:ext cx="739790" cy="7397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风险应对策略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针对不同风险的应对措施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根据不同类型的风险，制定具体的应对措施，如市场风险可通过调整产品策略、优化价格体系等方式应对。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风险应急预案的制定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制定完善的风险应急预案，明确在风险发生时的应急处理流程和责任分工，确保能够迅速、有效地应对风险。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明确各部门和人员在风险应对中的责任和义务，确保风险应对工作能够高效、有序地进行。 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风险应对的责任分工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风险应对的资源准备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提前准备好应对风险所需的资源，如资金、物资、人员等，确保在风险发生时有足够的资源支持应对工作。</a:t>
            </a:r>
            <a:endParaRPr lang="en-US" sz="15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619256" y="2921526"/>
            <a:ext cx="1807535" cy="531628"/>
          </a:xfrm>
          <a:custGeom>
            <a:avLst/>
            <a:gdLst/>
            <a:ahLst/>
            <a:cxnLst/>
            <a:rect l="l" t="t" r="r" b="b"/>
            <a:pathLst>
              <a:path w="1807535" h="531628">
                <a:moveTo>
                  <a:pt x="66453" y="0"/>
                </a:moveTo>
                <a:lnTo>
                  <a:pt x="1741081" y="0"/>
                </a:lnTo>
                <a:quadBezTo>
                  <a:pt x="1807535" y="0"/>
                  <a:pt x="1807535" y="66453"/>
                </a:quadBezTo>
                <a:lnTo>
                  <a:pt x="1807535" y="465174"/>
                </a:lnTo>
                <a:quadBezTo>
                  <a:pt x="1807535" y="531628"/>
                  <a:pt x="1741081" y="531628"/>
                </a:quadBezTo>
                <a:lnTo>
                  <a:pt x="66453" y="531628"/>
                </a:lnTo>
                <a:quadBezTo>
                  <a:pt x="0" y="531628"/>
                  <a:pt x="0" y="465174"/>
                </a:quadBezTo>
                <a:lnTo>
                  <a:pt x="0" y="66453"/>
                </a:lnTo>
                <a:quadBezTo>
                  <a:pt x="0" y="0"/>
                  <a:pt x="66453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3" name="Shape 1"/>
          <p:cNvSpPr/>
          <p:nvPr/>
        </p:nvSpPr>
        <p:spPr>
          <a:xfrm>
            <a:off x="2528186" y="2921526"/>
            <a:ext cx="1807535" cy="531628"/>
          </a:xfrm>
          <a:custGeom>
            <a:avLst/>
            <a:gdLst/>
            <a:ahLst/>
            <a:cxnLst/>
            <a:rect l="l" t="t" r="r" b="b"/>
            <a:pathLst>
              <a:path w="1807535" h="531628">
                <a:moveTo>
                  <a:pt x="66453" y="0"/>
                </a:moveTo>
                <a:lnTo>
                  <a:pt x="1741081" y="0"/>
                </a:lnTo>
                <a:quadBezTo>
                  <a:pt x="1807535" y="0"/>
                  <a:pt x="1807535" y="66453"/>
                </a:quadBezTo>
                <a:lnTo>
                  <a:pt x="1807535" y="465174"/>
                </a:lnTo>
                <a:quadBezTo>
                  <a:pt x="1807535" y="531628"/>
                  <a:pt x="1741081" y="531628"/>
                </a:quadBezTo>
                <a:lnTo>
                  <a:pt x="66453" y="531628"/>
                </a:lnTo>
                <a:quadBezTo>
                  <a:pt x="0" y="531628"/>
                  <a:pt x="0" y="465174"/>
                </a:quadBezTo>
                <a:lnTo>
                  <a:pt x="0" y="66453"/>
                </a:lnTo>
                <a:quadBezTo>
                  <a:pt x="0" y="0"/>
                  <a:pt x="66453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4" name="Text 2"/>
          <p:cNvSpPr/>
          <p:nvPr/>
        </p:nvSpPr>
        <p:spPr>
          <a:xfrm>
            <a:off x="2740837" y="1728198"/>
            <a:ext cx="3756837" cy="10881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THANKS！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2688597" y="2948958"/>
            <a:ext cx="156442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汇报人：pptx.cc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926419" y="2958102"/>
            <a:ext cx="1441302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2025年8月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22786" y="3093289"/>
            <a:ext cx="886047" cy="708837"/>
          </a:xfrm>
          <a:custGeom>
            <a:avLst/>
            <a:gdLst/>
            <a:ahLst/>
            <a:cxnLst/>
            <a:rect l="l" t="t" r="r" b="b"/>
            <a:pathLst>
              <a:path w="886047" h="708837">
                <a:moveTo>
                  <a:pt x="886047" y="354419"/>
                </a:moveTo>
                <a:lnTo>
                  <a:pt x="708837" y="0"/>
                </a:lnTo>
                <a:lnTo>
                  <a:pt x="0" y="0"/>
                </a:lnTo>
                <a:lnTo>
                  <a:pt x="177209" y="354419"/>
                </a:lnTo>
                <a:lnTo>
                  <a:pt x="0" y="708837"/>
                </a:lnTo>
                <a:lnTo>
                  <a:pt x="708837" y="708837"/>
                </a:lnTo>
                <a:close/>
              </a:path>
            </a:pathLst>
          </a:custGeom>
          <a:solidFill>
            <a:srgbClr val="2549E2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2970331" y="3211672"/>
            <a:ext cx="3685953" cy="708837"/>
          </a:xfrm>
          <a:custGeom>
            <a:avLst/>
            <a:gdLst/>
            <a:ahLst/>
            <a:cxnLst/>
            <a:rect l="l" t="t" r="r" b="b"/>
            <a:pathLst>
              <a:path w="3685953" h="708837">
                <a:moveTo>
                  <a:pt x="88605" y="0"/>
                </a:moveTo>
                <a:lnTo>
                  <a:pt x="3597349" y="0"/>
                </a:lnTo>
                <a:quadBezTo>
                  <a:pt x="3685953" y="0"/>
                  <a:pt x="3685953" y="88605"/>
                </a:quadBezTo>
                <a:lnTo>
                  <a:pt x="3685953" y="620233"/>
                </a:lnTo>
                <a:quadBezTo>
                  <a:pt x="3685953" y="708837"/>
                  <a:pt x="3597349" y="708837"/>
                </a:quadBezTo>
                <a:lnTo>
                  <a:pt x="88605" y="708837"/>
                </a:lnTo>
                <a:quadBezTo>
                  <a:pt x="0" y="708837"/>
                  <a:pt x="0" y="620233"/>
                </a:quadBezTo>
                <a:lnTo>
                  <a:pt x="0" y="88605"/>
                </a:lnTo>
                <a:quadBezTo>
                  <a:pt x="0" y="0"/>
                  <a:pt x="88605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4" name="Text 2"/>
          <p:cNvSpPr/>
          <p:nvPr/>
        </p:nvSpPr>
        <p:spPr>
          <a:xfrm>
            <a:off x="3354284" y="2005153"/>
            <a:ext cx="2918047" cy="10881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29400" y="3162920"/>
            <a:ext cx="3508744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2024年度销售工作总体回顾 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3265679" y="882827"/>
            <a:ext cx="756093" cy="779721"/>
          </a:xfrm>
          <a:custGeom>
            <a:avLst/>
            <a:gdLst/>
            <a:ahLst/>
            <a:cxnLst/>
            <a:rect l="l" t="t" r="r" b="b"/>
            <a:pathLst>
              <a:path w="756093" h="779721">
                <a:moveTo>
                  <a:pt x="378047" y="0"/>
                </a:moveTo>
                <a:cubicBezTo>
                  <a:pt x="586696" y="0"/>
                  <a:pt x="756093" y="174691"/>
                  <a:pt x="756093" y="389860"/>
                </a:cubicBezTo>
                <a:cubicBezTo>
                  <a:pt x="756093" y="605030"/>
                  <a:pt x="586696" y="779721"/>
                  <a:pt x="378047" y="779721"/>
                </a:cubicBezTo>
                <a:cubicBezTo>
                  <a:pt x="169397" y="779721"/>
                  <a:pt x="0" y="605030"/>
                  <a:pt x="0" y="389860"/>
                </a:cubicBezTo>
                <a:cubicBezTo>
                  <a:pt x="0" y="174691"/>
                  <a:pt x="169397" y="0"/>
                  <a:pt x="378047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  <p:sp>
        <p:nvSpPr>
          <p:cNvPr id="7" name="Shape 5"/>
          <p:cNvSpPr/>
          <p:nvPr/>
        </p:nvSpPr>
        <p:spPr>
          <a:xfrm>
            <a:off x="2511344" y="492967"/>
            <a:ext cx="1191452" cy="1169581"/>
          </a:xfrm>
          <a:custGeom>
            <a:avLst/>
            <a:gdLst/>
            <a:ahLst/>
            <a:cxnLst/>
            <a:rect l="l" t="t" r="r" b="b"/>
            <a:pathLst>
              <a:path w="1191452" h="1169581">
                <a:moveTo>
                  <a:pt x="595726" y="0"/>
                </a:moveTo>
                <a:cubicBezTo>
                  <a:pt x="924516" y="0"/>
                  <a:pt x="1191452" y="262036"/>
                  <a:pt x="1191452" y="584791"/>
                </a:cubicBezTo>
                <a:cubicBezTo>
                  <a:pt x="1191452" y="907545"/>
                  <a:pt x="924516" y="1169581"/>
                  <a:pt x="595726" y="1169581"/>
                </a:cubicBezTo>
                <a:cubicBezTo>
                  <a:pt x="266936" y="1169581"/>
                  <a:pt x="0" y="907545"/>
                  <a:pt x="0" y="584791"/>
                </a:cubicBezTo>
                <a:cubicBezTo>
                  <a:pt x="0" y="262036"/>
                  <a:pt x="266936" y="0"/>
                  <a:pt x="595726" y="0"/>
                </a:cubicBezTo>
                <a:close/>
              </a:path>
            </a:pathLst>
          </a:custGeom>
          <a:solidFill>
            <a:srgbClr val="1E4A8D">
              <a:alpha val="60000"/>
            </a:srgbClr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销售目标完成情况 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年度销售目标设定 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年初根据市场趋势、公司战略及过往销售数据，设定了明确的年度销售目标，旨在实现销售规模的增长与市场份额的扩大。 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实际销售业绩达成 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经过一年的努力，实际销售业绩达到了[具体金额]，反映了销售团队在市场拓展、客户维护等方面的工作成果。 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与往年销售数据相比，本年度销售业绩呈现[增长/下降]趋势，分析增长或下降的原因，为后续销售策略调整提供依据。 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与往年销售数据对比 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目标完成率分析 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通过对比实际销售业绩与年度销售目标，得出目标完成率为[X]%，对未完成目标的部分进行深入分析，找出影响因素。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销售区域表现 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58368" y="2849891"/>
            <a:ext cx="1949302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各区域销售业绩排名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4703050" y="2849891"/>
            <a:ext cx="194610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销售薄弱区域情况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658368" y="3307091"/>
            <a:ext cx="1949302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对各销售区域的业绩进行排名，清晰展示不同区域的销售表现差异，便于识别优势与薄弱区域。 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4703050" y="3307091"/>
            <a:ext cx="1946108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深入了解销售薄弱区域的问题所在，包括市场竞争压力、销售渠道不畅、产品适配度低等，为制定改进策略提供方向。 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2689952" y="2849891"/>
            <a:ext cx="188204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重点销售区域分析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731639" y="2849891"/>
            <a:ext cx="1887038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3333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区域销售策略调整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689952" y="3307091"/>
            <a:ext cx="1930400" cy="84124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针对销售业绩突出的重点区域，分析其成功因素，如市场需求、销售团队能力、客户资源等，总结可复制的经验。 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6731639" y="3307091"/>
            <a:ext cx="1887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根据各区域的销售表现和问题分析，对区域销售策略进行针对性调整，以提升整体销售业绩。 </a:t>
            </a:r>
            <a:endParaRPr lang="en-US" sz="1500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8548" y="1668496"/>
            <a:ext cx="1193209" cy="1181395"/>
          </a:xfrm>
          <a:prstGeom prst="rect">
            <a:avLst/>
          </a:prstGeom>
        </p:spPr>
      </p:pic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415" y="1668496"/>
            <a:ext cx="1193209" cy="1181395"/>
          </a:xfrm>
          <a:prstGeom prst="rect">
            <a:avLst/>
          </a:prstGeom>
        </p:spPr>
      </p:pic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79499" y="1668496"/>
            <a:ext cx="1193209" cy="1181395"/>
          </a:xfrm>
          <a:prstGeom prst="rect">
            <a:avLst/>
          </a:prstGeom>
        </p:spPr>
      </p:pic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78554" y="1668496"/>
            <a:ext cx="1193209" cy="1181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Text 1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销售产品结构 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672898" y="3714189"/>
            <a:ext cx="2450214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对畅销产品进行分析，研究其市场需求、产品特点、竞争优势等，为持续推广和优化产品提供参考。 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885473" y="1165210"/>
            <a:ext cx="2249377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各产品销售占比 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731618" y="32569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畅销产品分析 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811636" y="1622410"/>
            <a:ext cx="2397051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统计各产品在销售总额中的占比，了解产品销售结构，为产品研发、生产和销售策略调整提供数据支持。 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076063" y="1851010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探究滞销产品的原因，如市场需求变化、产品质量问题、营销策略不当等，为解决滞销问题提供思路。 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138327" y="1393810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滞销产品原因 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5539639" y="3485589"/>
            <a:ext cx="2332774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产品结构优化方向 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539639" y="3895533"/>
            <a:ext cx="2395038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基于各产品的销售情况和市场需求，确定产品结构优化的方向，包括增加畅销产品投入、改进滞销产品、推出新产品等。 </a:t>
            </a:r>
            <a:endParaRPr lang="en-US" sz="1500" dirty="0"/>
          </a:p>
        </p:txBody>
      </p:sp>
      <p:pic>
        <p:nvPicPr>
          <p:cNvPr id="12" name="Image 0" descr="https://aippt.yongxianweilai.top/2ea7c7ba-433c-11ef-8eea-0242ac17000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820" y="1454795"/>
            <a:ext cx="1356011" cy="1356011"/>
          </a:xfrm>
          <a:prstGeom prst="rect">
            <a:avLst/>
          </a:prstGeom>
        </p:spPr>
      </p:pic>
      <p:pic>
        <p:nvPicPr>
          <p:cNvPr id="13" name="Image 1" descr="https://aippt.yongxianweilai.top/2ee38d36-433c-11ef-8eea-0242ac17000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151" y="2496243"/>
            <a:ext cx="956313" cy="956313"/>
          </a:xfrm>
          <a:prstGeom prst="rect">
            <a:avLst/>
          </a:prstGeom>
        </p:spPr>
      </p:pic>
      <p:pic>
        <p:nvPicPr>
          <p:cNvPr id="14" name="Image 2" descr="https://aippt.yongxianweilai.top/2f1a8fe8-433c-11ef-8eea-0242ac170002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319" y="1758414"/>
            <a:ext cx="1066906" cy="1066906"/>
          </a:xfrm>
          <a:prstGeom prst="rect">
            <a:avLst/>
          </a:prstGeom>
        </p:spPr>
      </p:pic>
      <p:pic>
        <p:nvPicPr>
          <p:cNvPr id="15" name="Image 3" descr="https://aippt.yongxianweilai.top/2f5839e2-433c-11ef-8eea-0242ac170002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464" y="2974399"/>
            <a:ext cx="739790" cy="739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销售渠道分布 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各渠道销售贡献 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分析各销售渠道的销售贡献，明确不同渠道在销售中的地位和作用，为渠道资源分配提供依据。 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主要销售渠道优势 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总结主要销售渠道的优势，如客户资源丰富、销售效率高、品牌影响力大等，进一步发挥其优势。 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对与各销售渠道的合作效果进行评估，包括合作的稳定性、销售业绩、成本效益等，为优化渠道合作提供参考。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渠道合作效果评估 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新兴渠道发展情况 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关注新兴销售渠道的发展情况，评估其潜力和风险，为拓展销售渠道提供新的思路。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91995" y="3437319"/>
            <a:ext cx="1252279" cy="966381"/>
          </a:xfrm>
          <a:custGeom>
            <a:avLst/>
            <a:gdLst/>
            <a:ahLst/>
            <a:cxnLst/>
            <a:rect l="l" t="t" r="r" b="b"/>
            <a:pathLst>
              <a:path w="1252279" h="966381">
                <a:moveTo>
                  <a:pt x="1252279" y="483191"/>
                </a:moveTo>
                <a:lnTo>
                  <a:pt x="1001823" y="0"/>
                </a:lnTo>
                <a:lnTo>
                  <a:pt x="0" y="0"/>
                </a:lnTo>
                <a:lnTo>
                  <a:pt x="250456" y="483191"/>
                </a:lnTo>
                <a:lnTo>
                  <a:pt x="0" y="966381"/>
                </a:lnTo>
                <a:lnTo>
                  <a:pt x="1001823" y="966381"/>
                </a:lnTo>
                <a:close/>
              </a:path>
            </a:pathLst>
          </a:custGeom>
          <a:solidFill>
            <a:srgbClr val="2549E2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2970331" y="3211672"/>
            <a:ext cx="3685953" cy="708837"/>
          </a:xfrm>
          <a:custGeom>
            <a:avLst/>
            <a:gdLst/>
            <a:ahLst/>
            <a:cxnLst/>
            <a:rect l="l" t="t" r="r" b="b"/>
            <a:pathLst>
              <a:path w="3685953" h="708837">
                <a:moveTo>
                  <a:pt x="88605" y="0"/>
                </a:moveTo>
                <a:lnTo>
                  <a:pt x="3597349" y="0"/>
                </a:lnTo>
                <a:quadBezTo>
                  <a:pt x="3685953" y="0"/>
                  <a:pt x="3685953" y="88605"/>
                </a:quadBezTo>
                <a:lnTo>
                  <a:pt x="3685953" y="620233"/>
                </a:lnTo>
                <a:quadBezTo>
                  <a:pt x="3685953" y="708837"/>
                  <a:pt x="3597349" y="708837"/>
                </a:quadBezTo>
                <a:lnTo>
                  <a:pt x="88605" y="708837"/>
                </a:lnTo>
                <a:quadBezTo>
                  <a:pt x="0" y="708837"/>
                  <a:pt x="0" y="620233"/>
                </a:quadBezTo>
                <a:lnTo>
                  <a:pt x="0" y="88605"/>
                </a:lnTo>
                <a:quadBezTo>
                  <a:pt x="0" y="0"/>
                  <a:pt x="88605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4" name="Text 2"/>
          <p:cNvSpPr/>
          <p:nvPr/>
        </p:nvSpPr>
        <p:spPr>
          <a:xfrm>
            <a:off x="3354284" y="2005153"/>
            <a:ext cx="2918047" cy="108813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49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3029400" y="3162920"/>
            <a:ext cx="3508744" cy="128016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2024年度销售工作亮点与成果</a:t>
            </a:r>
            <a:endParaRPr lang="en-US" sz="1500" dirty="0"/>
          </a:p>
        </p:txBody>
      </p:sp>
      <p:sp>
        <p:nvSpPr>
          <p:cNvPr id="6" name="Shape 4"/>
          <p:cNvSpPr/>
          <p:nvPr/>
        </p:nvSpPr>
        <p:spPr>
          <a:xfrm>
            <a:off x="7508646" y="581099"/>
            <a:ext cx="756093" cy="779721"/>
          </a:xfrm>
          <a:custGeom>
            <a:avLst/>
            <a:gdLst/>
            <a:ahLst/>
            <a:cxnLst/>
            <a:rect l="l" t="t" r="r" b="b"/>
            <a:pathLst>
              <a:path w="756093" h="779721">
                <a:moveTo>
                  <a:pt x="378047" y="0"/>
                </a:moveTo>
                <a:cubicBezTo>
                  <a:pt x="586696" y="0"/>
                  <a:pt x="756093" y="174691"/>
                  <a:pt x="756093" y="389860"/>
                </a:cubicBezTo>
                <a:cubicBezTo>
                  <a:pt x="756093" y="605030"/>
                  <a:pt x="586696" y="779721"/>
                  <a:pt x="378047" y="779721"/>
                </a:cubicBezTo>
                <a:cubicBezTo>
                  <a:pt x="169397" y="779721"/>
                  <a:pt x="0" y="605030"/>
                  <a:pt x="0" y="389860"/>
                </a:cubicBezTo>
                <a:cubicBezTo>
                  <a:pt x="0" y="174691"/>
                  <a:pt x="169397" y="0"/>
                  <a:pt x="378047" y="0"/>
                </a:cubicBezTo>
                <a:close/>
              </a:path>
            </a:pathLst>
          </a:custGeom>
          <a:solidFill>
            <a:srgbClr val="B5C4D3"/>
          </a:solidFill>
          <a:ln/>
        </p:spPr>
      </p:sp>
      <p:sp>
        <p:nvSpPr>
          <p:cNvPr id="7" name="Shape 5"/>
          <p:cNvSpPr/>
          <p:nvPr/>
        </p:nvSpPr>
        <p:spPr>
          <a:xfrm>
            <a:off x="6656284" y="226680"/>
            <a:ext cx="1217716" cy="1134140"/>
          </a:xfrm>
          <a:custGeom>
            <a:avLst/>
            <a:gdLst/>
            <a:ahLst/>
            <a:cxnLst/>
            <a:rect l="l" t="t" r="r" b="b"/>
            <a:pathLst>
              <a:path w="1217716" h="1134140">
                <a:moveTo>
                  <a:pt x="608858" y="0"/>
                </a:moveTo>
                <a:cubicBezTo>
                  <a:pt x="944896" y="0"/>
                  <a:pt x="1217716" y="254095"/>
                  <a:pt x="1217716" y="567070"/>
                </a:cubicBezTo>
                <a:cubicBezTo>
                  <a:pt x="1217716" y="880044"/>
                  <a:pt x="944896" y="1134140"/>
                  <a:pt x="608858" y="1134140"/>
                </a:cubicBezTo>
                <a:cubicBezTo>
                  <a:pt x="272820" y="1134140"/>
                  <a:pt x="0" y="880044"/>
                  <a:pt x="0" y="567070"/>
                </a:cubicBezTo>
                <a:cubicBezTo>
                  <a:pt x="0" y="254095"/>
                  <a:pt x="272820" y="0"/>
                  <a:pt x="608858" y="0"/>
                </a:cubicBezTo>
                <a:close/>
              </a:path>
            </a:pathLst>
          </a:custGeom>
          <a:solidFill>
            <a:srgbClr val="1E4A8D">
              <a:alpha val="60000"/>
            </a:srgbClr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65395" y="187300"/>
            <a:ext cx="8860465" cy="4796465"/>
          </a:xfrm>
          <a:custGeom>
            <a:avLst/>
            <a:gdLst/>
            <a:ahLst/>
            <a:cxnLst/>
            <a:rect l="l" t="t" r="r" b="b"/>
            <a:pathLst>
              <a:path w="8860465" h="4796465">
                <a:moveTo>
                  <a:pt x="0" y="0"/>
                </a:moveTo>
                <a:lnTo>
                  <a:pt x="8860465" y="0"/>
                </a:lnTo>
                <a:lnTo>
                  <a:pt x="8860465" y="4796465"/>
                </a:lnTo>
                <a:lnTo>
                  <a:pt x="0" y="479646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" name="Shape 1"/>
          <p:cNvSpPr/>
          <p:nvPr/>
        </p:nvSpPr>
        <p:spPr>
          <a:xfrm>
            <a:off x="3768651" y="2260547"/>
            <a:ext cx="1571256" cy="1512186"/>
          </a:xfrm>
          <a:custGeom>
            <a:avLst/>
            <a:gdLst/>
            <a:ahLst/>
            <a:cxnLst/>
            <a:rect l="l" t="t" r="r" b="b"/>
            <a:pathLst>
              <a:path w="1571256" h="1512186">
                <a:moveTo>
                  <a:pt x="189023" y="0"/>
                </a:moveTo>
                <a:lnTo>
                  <a:pt x="1382233" y="0"/>
                </a:lnTo>
                <a:quadBezTo>
                  <a:pt x="1571256" y="0"/>
                  <a:pt x="1571256" y="189023"/>
                </a:quadBezTo>
                <a:lnTo>
                  <a:pt x="1571256" y="1323163"/>
                </a:lnTo>
                <a:quadBezTo>
                  <a:pt x="1571256" y="1512186"/>
                  <a:pt x="1382233" y="1512186"/>
                </a:quadBezTo>
                <a:lnTo>
                  <a:pt x="189023" y="1512186"/>
                </a:lnTo>
                <a:quadBezTo>
                  <a:pt x="0" y="1512186"/>
                  <a:pt x="0" y="1323163"/>
                </a:quadBezTo>
                <a:lnTo>
                  <a:pt x="0" y="189023"/>
                </a:lnTo>
                <a:quadBezTo>
                  <a:pt x="0" y="0"/>
                  <a:pt x="189023" y="0"/>
                </a:quadBezTo>
                <a:close/>
              </a:path>
            </a:pathLst>
          </a:custGeom>
          <a:solidFill>
            <a:srgbClr val="315E7C"/>
          </a:solidFill>
          <a:ln/>
        </p:spPr>
      </p:sp>
      <p:sp>
        <p:nvSpPr>
          <p:cNvPr id="4" name="Text 2"/>
          <p:cNvSpPr/>
          <p:nvPr/>
        </p:nvSpPr>
        <p:spPr>
          <a:xfrm>
            <a:off x="118140" y="199114"/>
            <a:ext cx="5112477" cy="7315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30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重大销售项目突破</a:t>
            </a: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3936" y="3106213"/>
            <a:ext cx="626140" cy="60251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936" y="2334541"/>
            <a:ext cx="626140" cy="602512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2683" y="3106213"/>
            <a:ext cx="626140" cy="60251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5142" y="2326492"/>
            <a:ext cx="626140" cy="602512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5736005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0" name="Shape 4"/>
          <p:cNvSpPr/>
          <p:nvPr/>
        </p:nvSpPr>
        <p:spPr>
          <a:xfrm>
            <a:off x="168904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1" name="Shape 5"/>
          <p:cNvSpPr/>
          <p:nvPr/>
        </p:nvSpPr>
        <p:spPr>
          <a:xfrm>
            <a:off x="156818" y="1406845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2" name="Text 6"/>
          <p:cNvSpPr/>
          <p:nvPr/>
        </p:nvSpPr>
        <p:spPr>
          <a:xfrm>
            <a:off x="156818" y="1475804"/>
            <a:ext cx="3229935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成功签约的大型项目</a:t>
            </a:r>
            <a:endParaRPr lang="en-US" sz="1500" dirty="0"/>
          </a:p>
        </p:txBody>
      </p:sp>
      <p:sp>
        <p:nvSpPr>
          <p:cNvPr id="13" name="Text 7"/>
          <p:cNvSpPr/>
          <p:nvPr/>
        </p:nvSpPr>
        <p:spPr>
          <a:xfrm>
            <a:off x="156818" y="1976785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在2024年成功与多个大型企业达成合作协议，涉及金额较大且具有战略意义，为公司带来了稳定的业务来源。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178048" y="3457831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项目带来的销售增长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178048" y="3915031"/>
            <a:ext cx="3220791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这些大型项目的签约直接推动了销售业绩的显著增长，在项目执行期间，相关产品或服务的销售额有了明显的提升。</a:t>
            </a:r>
            <a:endParaRPr lang="en-US" sz="1500" dirty="0"/>
          </a:p>
        </p:txBody>
      </p:sp>
      <p:sp>
        <p:nvSpPr>
          <p:cNvPr id="16" name="Text 10"/>
          <p:cNvSpPr/>
          <p:nvPr/>
        </p:nvSpPr>
        <p:spPr>
          <a:xfrm>
            <a:off x="5736005" y="1954894"/>
            <a:ext cx="3229935" cy="51206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大型项目的成功执行提升了公司在市场中的品牌形象和知名度，增强了客户对公司的信任和认可。</a:t>
            </a:r>
            <a:endParaRPr lang="en-US" sz="1500" dirty="0"/>
          </a:p>
        </p:txBody>
      </p:sp>
      <p:sp>
        <p:nvSpPr>
          <p:cNvPr id="17" name="Text 11"/>
          <p:cNvSpPr/>
          <p:nvPr/>
        </p:nvSpPr>
        <p:spPr>
          <a:xfrm>
            <a:off x="5736005" y="1497694"/>
            <a:ext cx="3245643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项目对品牌形象的提升</a:t>
            </a:r>
            <a:endParaRPr lang="en-US" sz="1500" dirty="0"/>
          </a:p>
        </p:txBody>
      </p:sp>
      <p:sp>
        <p:nvSpPr>
          <p:cNvPr id="18" name="Shape 12"/>
          <p:cNvSpPr/>
          <p:nvPr/>
        </p:nvSpPr>
        <p:spPr>
          <a:xfrm>
            <a:off x="5736005" y="3276132"/>
            <a:ext cx="3229935" cy="1370419"/>
          </a:xfrm>
          <a:custGeom>
            <a:avLst/>
            <a:gdLst/>
            <a:ahLst/>
            <a:cxnLst/>
            <a:rect l="l" t="t" r="r" b="b"/>
            <a:pathLst>
              <a:path w="3229935" h="1370419">
                <a:moveTo>
                  <a:pt x="171302" y="0"/>
                </a:moveTo>
                <a:lnTo>
                  <a:pt x="3058633" y="0"/>
                </a:lnTo>
                <a:quadBezTo>
                  <a:pt x="3229935" y="0"/>
                  <a:pt x="3229935" y="171302"/>
                </a:quadBezTo>
                <a:lnTo>
                  <a:pt x="3229935" y="1199116"/>
                </a:lnTo>
                <a:quadBezTo>
                  <a:pt x="3229935" y="1370419"/>
                  <a:pt x="3058633" y="1370419"/>
                </a:quadBezTo>
                <a:lnTo>
                  <a:pt x="171302" y="1370419"/>
                </a:lnTo>
                <a:quadBezTo>
                  <a:pt x="0" y="1370419"/>
                  <a:pt x="0" y="1199116"/>
                </a:quadBezTo>
                <a:lnTo>
                  <a:pt x="0" y="171302"/>
                </a:lnTo>
                <a:quadBezTo>
                  <a:pt x="0" y="0"/>
                  <a:pt x="171302" y="0"/>
                </a:quadBezTo>
                <a:close/>
              </a:path>
            </a:pathLst>
          </a:custGeom>
          <a:solidFill>
            <a:srgbClr val="0071BE"/>
          </a:solidFill>
          <a:ln/>
        </p:spPr>
      </p:sp>
      <p:sp>
        <p:nvSpPr>
          <p:cNvPr id="19" name="Text 13"/>
          <p:cNvSpPr/>
          <p:nvPr/>
        </p:nvSpPr>
        <p:spPr>
          <a:xfrm>
            <a:off x="5751713" y="3366982"/>
            <a:ext cx="3188586" cy="457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120000"/>
              </a:lnSpc>
              <a:spcBef>
                <a:spcPts val="375"/>
              </a:spcBef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项目执行过程中的经验</a:t>
            </a:r>
            <a:endParaRPr lang="en-US" sz="1500" dirty="0"/>
          </a:p>
        </p:txBody>
      </p:sp>
      <p:sp>
        <p:nvSpPr>
          <p:cNvPr id="20" name="Text 14"/>
          <p:cNvSpPr/>
          <p:nvPr/>
        </p:nvSpPr>
        <p:spPr>
          <a:xfrm>
            <a:off x="5751713" y="3824182"/>
            <a:ext cx="3229935" cy="67665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在项目执行过程中，积累了丰富的项目管理经验，包括高效的沟通协调机制、严格的质量控制体系以及灵活的问题解决能力等。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2025-07-31T09:40:39Z</dcterms:created>
  <dcterms:modified xsi:type="dcterms:W3CDTF">2025-07-31T09:40:39Z</dcterms:modified>
</cp:coreProperties>
</file>